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mp" ContentType="image/jpe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1450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presProps" Target="pres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notesMaster" Target="notesMasters/notesMaster1.xml" /><Relationship Id="rId5" Type="http://schemas.openxmlformats.org/officeDocument/2006/relationships/slide" Target="slides/slide4.xml" /><Relationship Id="rId10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400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Relationship Id="rId5" Type="http://schemas.openxmlformats.org/officeDocument/2006/relationships/image" Target="../media/image4.png" /><Relationship Id="rId4" Type="http://schemas.openxmlformats.org/officeDocument/2006/relationships/image" Target="../media/image3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6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8.tmp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9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7208"/>
          </a:xfrm>
          <a:prstGeom prst="rect">
            <a:avLst/>
          </a:prstGeom>
        </p:spPr>
      </p:pic>
      <p:pic>
        <p:nvPicPr>
          <p:cNvPr id="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04" y="5760720"/>
            <a:ext cx="12984480" cy="36576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32104" y="3456432"/>
            <a:ext cx="12984480" cy="20391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r>
              <a:rPr lang="en-US" sz="6410" dirty="0">
                <a:solidFill>
                  <a:srgbClr val="FFFFFF"/>
                </a:solidFill>
                <a:latin typeface="思源宋体-思源宋体-SemiBold" pitchFamily="34" charset="0"/>
                <a:ea typeface="思源宋体-思源宋体-SemiBold" pitchFamily="34" charset="-122"/>
                <a:cs typeface="思源宋体-思源宋体-SemiBold" pitchFamily="34" charset="-120"/>
              </a:rPr>
              <a:t>Key Insights Summary Presentation</a:t>
            </a:r>
            <a:endParaRPr lang="en-US" sz="641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0351008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1035100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649224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8010"/>
              </a:lnSpc>
              <a:buNone/>
            </a:pPr>
            <a:endParaRPr lang="en-US" sz="6410" dirty="0"/>
          </a:p>
        </p:txBody>
      </p:sp>
      <p:sp>
        <p:nvSpPr>
          <p:cNvPr id="5" name="Text 1"/>
          <p:cNvSpPr/>
          <p:nvPr/>
        </p:nvSpPr>
        <p:spPr>
          <a:xfrm>
            <a:off x="1078992" y="2066544"/>
            <a:ext cx="12481560" cy="37490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20" dirty="0">
                <a:solidFill>
                  <a:srgbClr val="C2C2C2"/>
                </a:solidFill>
                <a:latin typeface="思源宋体-思源宋体-SemiBold" pitchFamily="34" charset="0"/>
                <a:ea typeface="思源宋体-思源宋体-SemiBold" pitchFamily="34" charset="-122"/>
                <a:cs typeface="思源宋体-思源宋体-SemiBold" pitchFamily="34" charset="-120"/>
              </a:rPr>
              <a:t> </a:t>
            </a:r>
            <a:r>
              <a:rPr lang="en-US" sz="2320" b="1" dirty="0">
                <a:solidFill>
                  <a:srgbClr val="C2C2C2"/>
                </a:solidFill>
                <a:latin typeface="思源宋体-思源宋体-SemiBold" pitchFamily="34" charset="0"/>
                <a:ea typeface="思源宋体-思源宋体-SemiBold" pitchFamily="34" charset="-122"/>
                <a:cs typeface="思源宋体-思源宋体-SemiBold" pitchFamily="34" charset="-120"/>
              </a:rPr>
              <a:t>Introduction to HR Attrition Analysis</a:t>
            </a:r>
            <a:endParaRPr lang="en-US" sz="2320" b="1" dirty="0"/>
          </a:p>
        </p:txBody>
      </p:sp>
      <p:sp>
        <p:nvSpPr>
          <p:cNvPr id="6" name="Text 2"/>
          <p:cNvSpPr/>
          <p:nvPr/>
        </p:nvSpPr>
        <p:spPr>
          <a:xfrm>
            <a:off x="1078992" y="2578608"/>
            <a:ext cx="12481560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In today’s competitive corporate landscape, understanding why employees leave an organization is critical to building a strong and sustainable workforce. Employee attrition not only affects productivity but also leads to significant costs related to hiring and training.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1078992" y="378561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078992" y="4279392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This HR Analytics Dashboard was developed to help HR leaders and decision-makers: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1078992" y="4773168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1078992" y="5266944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Identify key factors driving employee attrition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1078992" y="576072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1078992" y="6263640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Understand trends by age, experience, salary, and job role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1078992" y="6757416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1078992" y="7251192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Make data-driven interventions to improve retention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1078992" y="7744968"/>
            <a:ext cx="1248156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1078992" y="8238744"/>
            <a:ext cx="12481560" cy="10698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The dashboard below provides a visual summary of attrition patterns across various segments within the organization. It serves as a powerful tool to support strategic workforce planning and enhance employee engagement.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19399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pic>
        <p:nvPicPr>
          <p:cNvPr id="3" name="Image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81611" y="5212312"/>
            <a:ext cx="6001560" cy="344705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649224"/>
            <a:ext cx="12984480" cy="740664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40" dirty="0">
                <a:solidFill>
                  <a:srgbClr val="FFFFFF"/>
                </a:solidFill>
                <a:latin typeface="思源宋体-思源宋体-SemiBold" pitchFamily="34" charset="0"/>
                <a:ea typeface="思源宋体-思源宋体-SemiBold" pitchFamily="34" charset="-122"/>
                <a:cs typeface="思源宋体-思源宋体-SemiBold" pitchFamily="34" charset="-120"/>
              </a:rPr>
              <a:t> Visual Insights</a:t>
            </a:r>
            <a:endParaRPr lang="en-US" sz="4640" dirty="0"/>
          </a:p>
        </p:txBody>
      </p:sp>
      <p:sp>
        <p:nvSpPr>
          <p:cNvPr id="5" name="Text 1"/>
          <p:cNvSpPr/>
          <p:nvPr/>
        </p:nvSpPr>
        <p:spPr>
          <a:xfrm>
            <a:off x="832104" y="1655064"/>
            <a:ext cx="12984480" cy="594360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4640"/>
              </a:lnSpc>
              <a:buNone/>
            </a:pPr>
            <a:endParaRPr lang="en-US" sz="3710" dirty="0"/>
          </a:p>
        </p:txBody>
      </p:sp>
      <p:sp>
        <p:nvSpPr>
          <p:cNvPr id="6" name="Text 2"/>
          <p:cNvSpPr/>
          <p:nvPr/>
        </p:nvSpPr>
        <p:spPr>
          <a:xfrm>
            <a:off x="841248" y="2761488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👥 Overview</a:t>
            </a:r>
            <a:endParaRPr lang="en-US" sz="1850" dirty="0"/>
          </a:p>
        </p:txBody>
      </p:sp>
      <p:sp>
        <p:nvSpPr>
          <p:cNvPr id="7" name="Text 3"/>
          <p:cNvSpPr/>
          <p:nvPr/>
        </p:nvSpPr>
        <p:spPr>
          <a:xfrm>
            <a:off x="841248" y="3355848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Total Employees: 1,</a:t>
            </a:r>
            <a:r>
              <a:rPr lang="en-IN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470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841248" y="3941064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Attrition Count: 238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841248" y="4535424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Attrition Rate: 16.1%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841248" y="5120640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841248" y="5715000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📊 Top Drivers of Attrition</a:t>
            </a:r>
            <a:endParaRPr lang="en-US" sz="1850" dirty="0"/>
          </a:p>
        </p:txBody>
      </p:sp>
      <p:sp>
        <p:nvSpPr>
          <p:cNvPr id="12" name="Text 8"/>
          <p:cNvSpPr/>
          <p:nvPr/>
        </p:nvSpPr>
        <p:spPr>
          <a:xfrm>
            <a:off x="1165339" y="6309360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Job Roles with Highest Attrition: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944745" y="6882770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  Laboratory Technician (62)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1118954" y="7392065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Sales Executive (58)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1109810" y="7706395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Research Scientist (47)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10826496" y="2761488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Education Fields Most Affected:</a:t>
            </a:r>
            <a:endParaRPr lang="en-US" sz="1850" dirty="0"/>
          </a:p>
        </p:txBody>
      </p:sp>
      <p:sp>
        <p:nvSpPr>
          <p:cNvPr id="17" name="Text 13"/>
          <p:cNvSpPr/>
          <p:nvPr/>
        </p:nvSpPr>
        <p:spPr>
          <a:xfrm>
            <a:off x="10826496" y="3703320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1.Life Sciences (37.39%)</a:t>
            </a:r>
            <a:endParaRPr lang="en-US" sz="1850" dirty="0"/>
          </a:p>
        </p:txBody>
      </p:sp>
      <p:sp>
        <p:nvSpPr>
          <p:cNvPr id="18" name="Text 14"/>
          <p:cNvSpPr/>
          <p:nvPr/>
        </p:nvSpPr>
        <p:spPr>
          <a:xfrm>
            <a:off x="10826496" y="4297680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2.Medical (26.47%)</a:t>
            </a:r>
            <a:endParaRPr lang="en-US" sz="1850" dirty="0"/>
          </a:p>
        </p:txBody>
      </p:sp>
      <p:sp>
        <p:nvSpPr>
          <p:cNvPr id="19" name="Text 15"/>
          <p:cNvSpPr/>
          <p:nvPr/>
        </p:nvSpPr>
        <p:spPr>
          <a:xfrm>
            <a:off x="10817352" y="5212312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Experience Impact:</a:t>
            </a:r>
            <a:endParaRPr lang="en-US" sz="1850" dirty="0"/>
          </a:p>
        </p:txBody>
      </p:sp>
      <p:sp>
        <p:nvSpPr>
          <p:cNvPr id="20" name="Text 16"/>
          <p:cNvSpPr/>
          <p:nvPr/>
        </p:nvSpPr>
        <p:spPr>
          <a:xfrm>
            <a:off x="10826496" y="5477256"/>
            <a:ext cx="2971800" cy="14173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Majority attrition seen in early years (1–5 years), peaking at year 2 (50+ employees)</a:t>
            </a:r>
            <a:endParaRPr lang="en-US" sz="1850" dirty="0"/>
          </a:p>
        </p:txBody>
      </p:sp>
      <p:sp>
        <p:nvSpPr>
          <p:cNvPr id="21" name="Text 17"/>
          <p:cNvSpPr/>
          <p:nvPr/>
        </p:nvSpPr>
        <p:spPr>
          <a:xfrm>
            <a:off x="10826496" y="7123176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Age Groups:</a:t>
            </a:r>
            <a:endParaRPr lang="en-US" sz="1850" dirty="0"/>
          </a:p>
        </p:txBody>
      </p:sp>
      <p:sp>
        <p:nvSpPr>
          <p:cNvPr id="22" name="Text 18"/>
          <p:cNvSpPr/>
          <p:nvPr/>
        </p:nvSpPr>
        <p:spPr>
          <a:xfrm>
            <a:off x="10817352" y="7472616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1.Highest attrition in 26–35 years age group</a:t>
            </a:r>
            <a:endParaRPr lang="en-US" sz="1850" dirty="0"/>
          </a:p>
        </p:txBody>
      </p:sp>
      <p:sp>
        <p:nvSpPr>
          <p:cNvPr id="23" name="Text 19"/>
          <p:cNvSpPr/>
          <p:nvPr/>
        </p:nvSpPr>
        <p:spPr>
          <a:xfrm>
            <a:off x="10826496" y="8659368"/>
            <a:ext cx="2971800" cy="35661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 Salary Influence:</a:t>
            </a:r>
            <a:endParaRPr lang="en-US" sz="1850" dirty="0"/>
          </a:p>
        </p:txBody>
      </p:sp>
      <p:sp>
        <p:nvSpPr>
          <p:cNvPr id="24" name="Text 20"/>
          <p:cNvSpPr/>
          <p:nvPr/>
        </p:nvSpPr>
        <p:spPr>
          <a:xfrm>
            <a:off x="10826496" y="8800782"/>
            <a:ext cx="2971800" cy="1773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Maximum attrition in salary slab up to 5k, showing strong link between low pay and high attrition</a:t>
            </a:r>
            <a:endParaRPr lang="en-US" sz="1850" dirty="0"/>
          </a:p>
        </p:txBody>
      </p:sp>
      <p:sp>
        <p:nvSpPr>
          <p:cNvPr id="25" name="Text 21"/>
          <p:cNvSpPr/>
          <p:nvPr/>
        </p:nvSpPr>
        <p:spPr>
          <a:xfrm>
            <a:off x="788931" y="8617362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📌 Demographic &amp; Tenure Info</a:t>
            </a:r>
            <a:endParaRPr lang="en-US" sz="1850" dirty="0"/>
          </a:p>
        </p:txBody>
      </p:sp>
      <p:sp>
        <p:nvSpPr>
          <p:cNvPr id="26" name="Text 22"/>
          <p:cNvSpPr/>
          <p:nvPr/>
        </p:nvSpPr>
        <p:spPr>
          <a:xfrm>
            <a:off x="841248" y="9131070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Average Age: 36.92 years</a:t>
            </a:r>
            <a:endParaRPr lang="en-US" sz="1850" dirty="0"/>
          </a:p>
        </p:txBody>
      </p:sp>
      <p:sp>
        <p:nvSpPr>
          <p:cNvPr id="27" name="Text 23"/>
          <p:cNvSpPr/>
          <p:nvPr/>
        </p:nvSpPr>
        <p:spPr>
          <a:xfrm>
            <a:off x="832104" y="9525950"/>
            <a:ext cx="2971800" cy="713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l">
              <a:lnSpc>
                <a:spcPts val="2780"/>
              </a:lnSpc>
              <a:buNone/>
            </a:pPr>
            <a:r>
              <a:rPr lang="en-US" sz="1850" dirty="0">
                <a:solidFill>
                  <a:srgbClr val="C2C2C2"/>
                </a:solidFill>
                <a:latin typeface="思源宋体-思源宋体-ExtraLight" pitchFamily="34" charset="0"/>
                <a:ea typeface="思源宋体-思源宋体-ExtraLight" pitchFamily="34" charset="-122"/>
                <a:cs typeface="思源宋体-思源宋体-ExtraLight" pitchFamily="34" charset="-120"/>
              </a:rPr>
              <a:t>Average Tenure: 7.01 years</a:t>
            </a:r>
            <a:endParaRPr lang="en-US" sz="1850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FE3B9F3B-BA01-BAF4-F802-DBBF807CE580}"/>
              </a:ext>
            </a:extLst>
          </p:cNvPr>
          <p:cNvSpPr/>
          <p:nvPr/>
        </p:nvSpPr>
        <p:spPr>
          <a:xfrm>
            <a:off x="555585" y="5822066"/>
            <a:ext cx="3257463" cy="253288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FEC4AB7-E6EB-B272-AF5C-C229D72AD262}"/>
              </a:ext>
            </a:extLst>
          </p:cNvPr>
          <p:cNvSpPr/>
          <p:nvPr/>
        </p:nvSpPr>
        <p:spPr>
          <a:xfrm>
            <a:off x="555585" y="2694819"/>
            <a:ext cx="2847372" cy="253288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4507B79-791F-157C-30D2-F83AE3F02967}"/>
              </a:ext>
            </a:extLst>
          </p:cNvPr>
          <p:cNvSpPr/>
          <p:nvPr/>
        </p:nvSpPr>
        <p:spPr>
          <a:xfrm>
            <a:off x="10660284" y="2694819"/>
            <a:ext cx="2604303" cy="2188077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C343619D-616E-94DE-71A5-96650B4DC59D}"/>
              </a:ext>
            </a:extLst>
          </p:cNvPr>
          <p:cNvSpPr/>
          <p:nvPr/>
        </p:nvSpPr>
        <p:spPr>
          <a:xfrm>
            <a:off x="10493261" y="5120640"/>
            <a:ext cx="3323323" cy="190195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1D6E2538-2688-4581-194D-535674EC3E62}"/>
              </a:ext>
            </a:extLst>
          </p:cNvPr>
          <p:cNvSpPr/>
          <p:nvPr/>
        </p:nvSpPr>
        <p:spPr>
          <a:xfrm>
            <a:off x="10493261" y="7123176"/>
            <a:ext cx="3305035" cy="129844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B8055FF-E21D-089E-61F8-7FCF4B293123}"/>
              </a:ext>
            </a:extLst>
          </p:cNvPr>
          <p:cNvSpPr/>
          <p:nvPr/>
        </p:nvSpPr>
        <p:spPr>
          <a:xfrm>
            <a:off x="10493261" y="8572182"/>
            <a:ext cx="3323323" cy="198913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35F2C6A-A3B9-BEF3-615B-D9EDABA70536}"/>
              </a:ext>
            </a:extLst>
          </p:cNvPr>
          <p:cNvSpPr/>
          <p:nvPr/>
        </p:nvSpPr>
        <p:spPr>
          <a:xfrm>
            <a:off x="489725" y="8499030"/>
            <a:ext cx="3323323" cy="1989138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3874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32104" y="3474720"/>
            <a:ext cx="12984480" cy="102412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>
              <a:lnSpc>
                <a:spcPts val="8010"/>
              </a:lnSpc>
              <a:buNone/>
            </a:pPr>
            <a:r>
              <a:rPr lang="en-US" sz="6410" dirty="0">
                <a:solidFill>
                  <a:srgbClr val="FFFFFF"/>
                </a:solidFill>
                <a:latin typeface="思源宋体-思源宋体-SemiBold" pitchFamily="34" charset="0"/>
                <a:ea typeface="思源宋体-思源宋体-SemiBold" pitchFamily="34" charset="-122"/>
                <a:cs typeface="思源宋体-思源宋体-SemiBold" pitchFamily="34" charset="-120"/>
              </a:rPr>
              <a:t>Thank You</a:t>
            </a:r>
            <a:endParaRPr lang="en-US" sz="641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266</Words>
  <Application>Microsoft Office PowerPoint</Application>
  <PresentationFormat>Custom</PresentationFormat>
  <Paragraphs>41</Paragraphs>
  <Slides>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19003_Priyanshu Mishra_CSIT- 1</cp:lastModifiedBy>
  <cp:revision>5</cp:revision>
  <dcterms:created xsi:type="dcterms:W3CDTF">2025-07-27T18:17:54Z</dcterms:created>
  <dcterms:modified xsi:type="dcterms:W3CDTF">2025-08-03T11:04:32Z</dcterms:modified>
</cp:coreProperties>
</file>